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</p:sldIdLst>
  <p:sldSz cx="12192000" cy="6858000"/>
  <p:notesSz cx="6797675" cy="992663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7460"/>
    <a:srgbClr val="49CFAE"/>
    <a:srgbClr val="7900DB"/>
    <a:srgbClr val="E6366D"/>
    <a:srgbClr val="666699"/>
    <a:srgbClr val="6A66D3"/>
    <a:srgbClr val="238971"/>
    <a:srgbClr val="DAF6EF"/>
    <a:srgbClr val="27957B"/>
    <a:srgbClr val="2B32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38027-8862-4FBE-971F-690EC23DB828}" type="datetimeFigureOut">
              <a:rPr lang="th-TH" smtClean="0"/>
              <a:t>08/06/64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43FD-E2CC-46FA-AFF5-1821665E854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99894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38027-8862-4FBE-971F-690EC23DB828}" type="datetimeFigureOut">
              <a:rPr lang="th-TH" smtClean="0"/>
              <a:t>08/06/64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43FD-E2CC-46FA-AFF5-1821665E854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97370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38027-8862-4FBE-971F-690EC23DB828}" type="datetimeFigureOut">
              <a:rPr lang="th-TH" smtClean="0"/>
              <a:t>08/06/64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43FD-E2CC-46FA-AFF5-1821665E854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60830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38027-8862-4FBE-971F-690EC23DB828}" type="datetimeFigureOut">
              <a:rPr lang="th-TH" smtClean="0"/>
              <a:t>08/06/64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43FD-E2CC-46FA-AFF5-1821665E854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76966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38027-8862-4FBE-971F-690EC23DB828}" type="datetimeFigureOut">
              <a:rPr lang="th-TH" smtClean="0"/>
              <a:t>08/06/64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43FD-E2CC-46FA-AFF5-1821665E854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34487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38027-8862-4FBE-971F-690EC23DB828}" type="datetimeFigureOut">
              <a:rPr lang="th-TH" smtClean="0"/>
              <a:t>08/06/64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43FD-E2CC-46FA-AFF5-1821665E854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07831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38027-8862-4FBE-971F-690EC23DB828}" type="datetimeFigureOut">
              <a:rPr lang="th-TH" smtClean="0"/>
              <a:t>08/06/64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43FD-E2CC-46FA-AFF5-1821665E854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39124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38027-8862-4FBE-971F-690EC23DB828}" type="datetimeFigureOut">
              <a:rPr lang="th-TH" smtClean="0"/>
              <a:t>08/06/64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43FD-E2CC-46FA-AFF5-1821665E854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02168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38027-8862-4FBE-971F-690EC23DB828}" type="datetimeFigureOut">
              <a:rPr lang="th-TH" smtClean="0"/>
              <a:t>08/06/64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43FD-E2CC-46FA-AFF5-1821665E854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23113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38027-8862-4FBE-971F-690EC23DB828}" type="datetimeFigureOut">
              <a:rPr lang="th-TH" smtClean="0"/>
              <a:t>08/06/64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43FD-E2CC-46FA-AFF5-1821665E854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2744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38027-8862-4FBE-971F-690EC23DB828}" type="datetimeFigureOut">
              <a:rPr lang="th-TH" smtClean="0"/>
              <a:t>08/06/64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43FD-E2CC-46FA-AFF5-1821665E854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51805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38027-8862-4FBE-971F-690EC23DB828}" type="datetimeFigureOut">
              <a:rPr lang="th-TH" smtClean="0"/>
              <a:t>08/06/64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F43FD-E2CC-46FA-AFF5-1821665E854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22152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07DF86A-79D4-4064-897D-19539726064B}"/>
              </a:ext>
            </a:extLst>
          </p:cNvPr>
          <p:cNvSpPr/>
          <p:nvPr/>
        </p:nvSpPr>
        <p:spPr>
          <a:xfrm>
            <a:off x="6773081" y="3806690"/>
            <a:ext cx="2912696" cy="963579"/>
          </a:xfrm>
          <a:prstGeom prst="round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3D6CA1E3-57AC-43AB-A65F-C11F31E1788C}"/>
              </a:ext>
            </a:extLst>
          </p:cNvPr>
          <p:cNvSpPr/>
          <p:nvPr/>
        </p:nvSpPr>
        <p:spPr>
          <a:xfrm>
            <a:off x="6773082" y="2850618"/>
            <a:ext cx="2912696" cy="872288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4ED5BF64-44DE-4A9D-AE08-9FE71A00C9B9}"/>
              </a:ext>
            </a:extLst>
          </p:cNvPr>
          <p:cNvSpPr/>
          <p:nvPr/>
        </p:nvSpPr>
        <p:spPr>
          <a:xfrm>
            <a:off x="6773081" y="1880725"/>
            <a:ext cx="2912697" cy="87228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8FA1091-D935-4062-93F1-9357AE2FC71C}"/>
              </a:ext>
            </a:extLst>
          </p:cNvPr>
          <p:cNvSpPr/>
          <p:nvPr/>
        </p:nvSpPr>
        <p:spPr>
          <a:xfrm>
            <a:off x="1785284" y="4303259"/>
            <a:ext cx="3449233" cy="469232"/>
          </a:xfrm>
          <a:prstGeom prst="round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0F13069-CDC8-4654-8520-DEB852EEBE55}"/>
              </a:ext>
            </a:extLst>
          </p:cNvPr>
          <p:cNvSpPr/>
          <p:nvPr/>
        </p:nvSpPr>
        <p:spPr>
          <a:xfrm>
            <a:off x="1772299" y="3752820"/>
            <a:ext cx="3475204" cy="469232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A80890B-8544-43ED-A268-C196F1B1F118}"/>
              </a:ext>
            </a:extLst>
          </p:cNvPr>
          <p:cNvSpPr/>
          <p:nvPr/>
        </p:nvSpPr>
        <p:spPr>
          <a:xfrm>
            <a:off x="1764498" y="3247243"/>
            <a:ext cx="3501830" cy="46923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6396" y="4827310"/>
            <a:ext cx="6689691" cy="958267"/>
          </a:xfrm>
          <a:prstGeom prst="rect">
            <a:avLst/>
          </a:prstGeom>
          <a:solidFill>
            <a:srgbClr val="49CF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9" name="Rectangle: Top Corners Rounded 18">
            <a:extLst>
              <a:ext uri="{FF2B5EF4-FFF2-40B4-BE49-F238E27FC236}">
                <a16:creationId xmlns:a16="http://schemas.microsoft.com/office/drawing/2014/main" id="{E5841BCD-93F7-4A7B-9BB3-C614492D8B6A}"/>
              </a:ext>
            </a:extLst>
          </p:cNvPr>
          <p:cNvSpPr/>
          <p:nvPr/>
        </p:nvSpPr>
        <p:spPr>
          <a:xfrm flipV="1">
            <a:off x="2551053" y="-17760"/>
            <a:ext cx="7134726" cy="1064680"/>
          </a:xfrm>
          <a:prstGeom prst="round2SameRect">
            <a:avLst>
              <a:gd name="adj1" fmla="val 24167"/>
              <a:gd name="adj2" fmla="val 0"/>
            </a:avLst>
          </a:prstGeom>
          <a:solidFill>
            <a:srgbClr val="6A66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99813" y="122720"/>
            <a:ext cx="5793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36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โครงการประกันภัยข้าวนาปี ปีการผลิต 2564</a:t>
            </a:r>
            <a:endParaRPr lang="en-US" sz="36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842207" y="6496104"/>
            <a:ext cx="341193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300" b="1" dirty="0">
                <a:solidFill>
                  <a:srgbClr val="00507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หมายเหตุ</a:t>
            </a:r>
            <a:r>
              <a:rPr lang="en-US" sz="1300" b="1" dirty="0">
                <a:solidFill>
                  <a:srgbClr val="00507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 : </a:t>
            </a:r>
            <a:r>
              <a:rPr lang="th-TH" sz="1300" b="1" dirty="0">
                <a:solidFill>
                  <a:srgbClr val="00507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อัตราเบี้ยประกัน</a:t>
            </a:r>
            <a:r>
              <a:rPr lang="en-US" sz="1300" b="1" dirty="0">
                <a:solidFill>
                  <a:srgbClr val="00507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sz="1300" b="1" dirty="0">
                <a:solidFill>
                  <a:srgbClr val="00507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(ไม่รวมภาษีมูลค่าเพิ่มและอากรแสตมป์)</a:t>
            </a:r>
          </a:p>
        </p:txBody>
      </p:sp>
      <p:sp>
        <p:nvSpPr>
          <p:cNvPr id="5" name="Rectangle 4"/>
          <p:cNvSpPr/>
          <p:nvPr/>
        </p:nvSpPr>
        <p:spPr>
          <a:xfrm>
            <a:off x="4379079" y="589083"/>
            <a:ext cx="3363946" cy="36115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มติคณะรัฐมนตรี เมื่อวันที่ 30 มีนาคม 2564 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5673" y="4958185"/>
            <a:ext cx="2633406" cy="287994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4552159" y="4932616"/>
            <a:ext cx="171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(7 ภัย) 1,260 บาท/ไร่</a:t>
            </a: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5673" y="5319799"/>
            <a:ext cx="419100" cy="390525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2114170" y="5439840"/>
            <a:ext cx="2791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(ศัตรูพืชระบาด/โรคระบาด) 630 บาท/ไร่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2845" y="4913915"/>
            <a:ext cx="1617087" cy="811768"/>
          </a:xfrm>
          <a:prstGeom prst="rect">
            <a:avLst/>
          </a:prstGeom>
          <a:solidFill>
            <a:srgbClr val="1E746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การคุ้มครอง</a:t>
            </a:r>
          </a:p>
          <a:p>
            <a:pPr algn="ctr"/>
            <a:r>
              <a:rPr lang="en-US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Tier</a:t>
            </a:r>
            <a:r>
              <a:rPr lang="th-TH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726087" y="4826165"/>
            <a:ext cx="5377546" cy="950477"/>
          </a:xfrm>
          <a:prstGeom prst="rect">
            <a:avLst/>
          </a:prstGeom>
          <a:solidFill>
            <a:srgbClr val="49CF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7" name="Rectangle 36"/>
          <p:cNvSpPr/>
          <p:nvPr/>
        </p:nvSpPr>
        <p:spPr>
          <a:xfrm>
            <a:off x="6772616" y="4869439"/>
            <a:ext cx="1146414" cy="840885"/>
          </a:xfrm>
          <a:prstGeom prst="rect">
            <a:avLst/>
          </a:prstGeom>
          <a:solidFill>
            <a:srgbClr val="1E746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ส่วนเพิ่ม</a:t>
            </a:r>
            <a:endParaRPr lang="en-US" sz="24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ctr"/>
            <a:r>
              <a:rPr lang="en-US" sz="2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Tier</a:t>
            </a:r>
            <a:r>
              <a:rPr lang="th-TH" sz="2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3724" y="4878198"/>
            <a:ext cx="2235835" cy="334429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758" y="5271219"/>
            <a:ext cx="419100" cy="390525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8495941" y="5347000"/>
            <a:ext cx="2791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(ศัตรูพืชระบาด/โรคระบาด) 120 บาท/ไร่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0304689" y="4966261"/>
            <a:ext cx="171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(7 ภัย) 240 บาท/ไร่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879782" y="5827158"/>
            <a:ext cx="3223851" cy="6924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13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7 </a:t>
            </a:r>
            <a:r>
              <a:rPr lang="th-TH" sz="13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ภัย </a:t>
            </a:r>
            <a:r>
              <a:rPr lang="en-US" sz="13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13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1.น้ำท่วมหรือฝนตกหนัก  2.ภัยแล้ง ฝนแล้งหรือฝนทิ้งช่วง </a:t>
            </a:r>
            <a:endParaRPr lang="en-US" sz="13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13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3. ภัยอากาศหนาว หรือน้ำค้างแข็ง 4.ลมพายุหรือพายุไต้ฝุ่น </a:t>
            </a:r>
            <a:endParaRPr lang="en-US" sz="13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13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5.ลูกเห็บ  6.ไฟไหม้  7.ภัยช้างป่า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375800"/>
              </p:ext>
            </p:extLst>
          </p:nvPr>
        </p:nvGraphicFramePr>
        <p:xfrm>
          <a:off x="50634" y="1072423"/>
          <a:ext cx="6679302" cy="374233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683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3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78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36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56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0195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ผู้ซื้อประกัน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F4A66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th-TH" sz="2000" b="1" spc="3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การประกันภัยขั้นพื้นฐาน </a:t>
                      </a:r>
                    </a:p>
                    <a:p>
                      <a:pPr algn="ctr"/>
                      <a:r>
                        <a:rPr lang="th-TH" sz="2000" b="1" spc="3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en-US" sz="2000" b="1" spc="3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Tier</a:t>
                      </a:r>
                      <a:r>
                        <a:rPr lang="en-US" sz="2000" b="1" spc="300" baseline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1</a:t>
                      </a:r>
                      <a:r>
                        <a:rPr lang="th-TH" sz="2000" b="1" spc="3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</a:t>
                      </a: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B9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63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เกษตรกรที่เป็นลูกค้าสินเชื่อของ</a:t>
                      </a:r>
                      <a:r>
                        <a:rPr lang="th-TH" sz="2000" b="1" baseline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000" b="1" baseline="0" dirty="0" err="1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ธ.ก.ส</a:t>
                      </a:r>
                      <a:r>
                        <a:rPr lang="th-TH" sz="2000" b="1" baseline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endParaRPr lang="th-TH" sz="20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พื้นที่เป้าหมาย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การจ่ายค่าเบี้ยประกัน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รัฐ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ธ.ก.ส.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37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 </a:t>
                      </a:r>
                      <a:r>
                        <a:rPr lang="th-TH" sz="1800" b="1" i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ล้านไร่</a:t>
                      </a: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ทุกพื้นที่</a:t>
                      </a:r>
                      <a:r>
                        <a:rPr lang="th-TH" sz="2000" b="1" baseline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      </a:t>
                      </a:r>
                      <a:r>
                        <a:rPr lang="th-TH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96 บาท/ไร่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58</a:t>
                      </a: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3509">
                <a:tc rowSpan="4">
                  <a:txBody>
                    <a:bodyPr/>
                    <a:lstStyle/>
                    <a:p>
                      <a:pPr algn="l"/>
                      <a:endParaRPr lang="en-US" sz="4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เกษตรกรทั่วไป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หรือ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เกษตรกรที่เป็นลูกค้าสินเชื่อของ</a:t>
                      </a:r>
                      <a:r>
                        <a:rPr lang="th-TH" sz="2000" b="1" baseline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000" b="1" baseline="0" dirty="0" err="1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ธ.ก.ส</a:t>
                      </a:r>
                      <a:r>
                        <a:rPr lang="th-TH" sz="2000" b="1" baseline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baseline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ที่ต้องการซื้อประกันเพิ่มให้เต็มพื้นที่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พื้นที่เป้าหมาย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(17 ล้านไร่)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การจ่ายค่าเบี้ยประกัน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รัฐ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เกษตรกร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4095">
                <a:tc vMerge="1">
                  <a:txBody>
                    <a:bodyPr/>
                    <a:lstStyle/>
                    <a:p>
                      <a:pPr algn="l"/>
                      <a:endParaRPr lang="th-TH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i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 ล้านไร่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พื้นที่เสี่ยงต่ำ           55 บาท/ไร่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55</a:t>
                      </a: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</a:t>
                      </a: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57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8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 ล้านไร่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พื้นที่เสี่ยงปานกลาง 210 บาท/ไร่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58</a:t>
                      </a: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152</a:t>
                      </a: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8224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พื้นที่เสี่ยงสูง          230 บาท/ไร่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58</a:t>
                      </a: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172</a:t>
                      </a: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C2A76C81-D0C5-49AB-B57D-B678BEB496F0}"/>
              </a:ext>
            </a:extLst>
          </p:cNvPr>
          <p:cNvSpPr/>
          <p:nvPr/>
        </p:nvSpPr>
        <p:spPr>
          <a:xfrm>
            <a:off x="50634" y="5830365"/>
            <a:ext cx="8791573" cy="6687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b="1" cap="small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ระยะเวลาการจำหน่ายตั้งแต่วันที่คณะรัฐมนตรีมีมติให้ความเห็นชอบโครงการฯ และสิ้นสุดแต่งต่างกันตามภูมิภาค </a:t>
            </a:r>
            <a:r>
              <a:rPr lang="en-US" sz="1400" b="1" cap="small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  <a:endParaRPr lang="th-TH" sz="1400" b="1" cap="small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en-US" sz="1400" b="1" cap="small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  <a:r>
              <a:rPr lang="th-TH" sz="1400" b="1" cap="small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 ภาคกลาง ภาคตะวันออก และภาคตะวันออกเฉียงเหนือ (กลุ่ม 1) จำนวน 42 จังหวัด สิ้นสุดไม่เกิน 30 เม.ย. 64 ,3) ภาคตะวันตก จำนวน 5 จังหวัด สิ้นสุดไม่เกินวันที่ 30 มิ.ย.64</a:t>
            </a:r>
          </a:p>
          <a:p>
            <a:r>
              <a:rPr lang="th-TH" sz="1400" b="1" cap="small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2) ภาคเหนือและภาคตะวันออกเฉียงเหนือ (กลุ่ม 2) จำนวน 16 จังหวัด สิ้นสุดไม่เกิน 31 พ.ค.64 4) ภาคใต้ สินสุดไม่เกินวันที่ 31 ธ.ค.64</a:t>
            </a:r>
            <a:endParaRPr lang="en-US" sz="1400" b="1" cap="small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193052"/>
              </p:ext>
            </p:extLst>
          </p:nvPr>
        </p:nvGraphicFramePr>
        <p:xfrm>
          <a:off x="6744318" y="1081358"/>
          <a:ext cx="5359315" cy="3724463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9814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778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3800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spc="3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การประกันภัยส่วนเพิ่ม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spc="3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en-US" sz="2000" b="1" spc="3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Tier</a:t>
                      </a:r>
                      <a:r>
                        <a:rPr lang="en-US" sz="2000" b="1" spc="300" baseline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000" b="1" spc="300" baseline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2000" b="1" spc="3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</a:t>
                      </a: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B9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80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พื้นที่เสี่ยงต่ำ         </a:t>
                      </a:r>
                      <a:r>
                        <a:rPr lang="th-TH" sz="2000" b="1" baseline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 บาท/ไร่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เกษตรกรรับผิดชอบ</a:t>
                      </a:r>
                    </a:p>
                    <a:p>
                      <a:pPr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ค่าเบี้ยประกัน</a:t>
                      </a:r>
                    </a:p>
                    <a:p>
                      <a:pPr algn="ctr"/>
                      <a:endParaRPr lang="th-TH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พื้นที่เป้าหมาย</a:t>
                      </a:r>
                    </a:p>
                    <a:p>
                      <a:pPr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 ล้านไร่</a:t>
                      </a:r>
                    </a:p>
                    <a:p>
                      <a:pPr algn="ctr"/>
                      <a:endParaRPr lang="th-TH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78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พื้นที่เสี่ยงปานกลาง  48 บาท/ไร่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05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พื้นที่เสี่ยงสูง         101 บาท/ไร่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997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07DF86A-79D4-4064-897D-19539726064B}"/>
              </a:ext>
            </a:extLst>
          </p:cNvPr>
          <p:cNvSpPr/>
          <p:nvPr/>
        </p:nvSpPr>
        <p:spPr>
          <a:xfrm>
            <a:off x="6823347" y="3943656"/>
            <a:ext cx="2808268" cy="1037470"/>
          </a:xfrm>
          <a:prstGeom prst="round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3D6CA1E3-57AC-43AB-A65F-C11F31E1788C}"/>
              </a:ext>
            </a:extLst>
          </p:cNvPr>
          <p:cNvSpPr/>
          <p:nvPr/>
        </p:nvSpPr>
        <p:spPr>
          <a:xfrm>
            <a:off x="6781755" y="2900320"/>
            <a:ext cx="2849860" cy="983945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4ED5BF64-44DE-4A9D-AE08-9FE71A00C9B9}"/>
              </a:ext>
            </a:extLst>
          </p:cNvPr>
          <p:cNvSpPr/>
          <p:nvPr/>
        </p:nvSpPr>
        <p:spPr>
          <a:xfrm>
            <a:off x="6806888" y="1875401"/>
            <a:ext cx="2849860" cy="96552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6396" y="5096841"/>
            <a:ext cx="6689691" cy="947949"/>
          </a:xfrm>
          <a:prstGeom prst="rect">
            <a:avLst/>
          </a:prstGeom>
          <a:solidFill>
            <a:srgbClr val="49CF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9" name="Rectangle: Top Corners Rounded 18">
            <a:extLst>
              <a:ext uri="{FF2B5EF4-FFF2-40B4-BE49-F238E27FC236}">
                <a16:creationId xmlns:a16="http://schemas.microsoft.com/office/drawing/2014/main" id="{E5841BCD-93F7-4A7B-9BB3-C614492D8B6A}"/>
              </a:ext>
            </a:extLst>
          </p:cNvPr>
          <p:cNvSpPr/>
          <p:nvPr/>
        </p:nvSpPr>
        <p:spPr>
          <a:xfrm flipV="1">
            <a:off x="1935893" y="-1"/>
            <a:ext cx="8130746" cy="1046922"/>
          </a:xfrm>
          <a:prstGeom prst="round2SameRect">
            <a:avLst>
              <a:gd name="adj1" fmla="val 24167"/>
              <a:gd name="adj2" fmla="val 0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51026" y="122720"/>
            <a:ext cx="74911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3600" b="1" dirty="0">
                <a:latin typeface="TH Sarabun New" panose="020B0500040200020003" pitchFamily="34" charset="-34"/>
                <a:cs typeface="TH Sarabun New" panose="020B0500040200020003"/>
              </a:rPr>
              <a:t>โครงการประกันภัยข้าวโพดเลี้ยงสัตว์ ปีการผลิต 2564</a:t>
            </a:r>
            <a:endParaRPr lang="en-US" sz="3600" b="1" dirty="0">
              <a:latin typeface="TH Sarabun New" panose="020B0500040200020003" pitchFamily="34" charset="-34"/>
              <a:cs typeface="TH Sarabun New" panose="020B050004020002000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25356" y="6063743"/>
            <a:ext cx="330090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300" b="1" dirty="0">
                <a:solidFill>
                  <a:srgbClr val="00507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หมายเหตุ</a:t>
            </a:r>
            <a:r>
              <a:rPr lang="en-US" sz="1300" b="1" dirty="0">
                <a:solidFill>
                  <a:srgbClr val="00507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 : </a:t>
            </a:r>
            <a:r>
              <a:rPr lang="th-TH" sz="1300" b="1" dirty="0">
                <a:solidFill>
                  <a:srgbClr val="00507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อัตราเบี้ยประกัน</a:t>
            </a:r>
            <a:r>
              <a:rPr lang="en-US" sz="1300" b="1" dirty="0">
                <a:solidFill>
                  <a:srgbClr val="00507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sz="1300" b="1" dirty="0">
                <a:solidFill>
                  <a:srgbClr val="00507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(ไม่รวมภาษีมูลค่าเพิ่มและอากรแสตมป์)</a:t>
            </a:r>
          </a:p>
        </p:txBody>
      </p:sp>
      <p:sp>
        <p:nvSpPr>
          <p:cNvPr id="5" name="Rectangle 4"/>
          <p:cNvSpPr/>
          <p:nvPr/>
        </p:nvSpPr>
        <p:spPr>
          <a:xfrm>
            <a:off x="4116844" y="698391"/>
            <a:ext cx="3959516" cy="28538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มติคณะรัฐมนตรี เมื่อวันที่ 11 พฤษภาคม 2564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6454" y="5170002"/>
            <a:ext cx="2633406" cy="368196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4275316" y="5169434"/>
            <a:ext cx="171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(7 ภัย) 1,500 บาท/ไร่</a:t>
            </a: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205" y="5607000"/>
            <a:ext cx="419100" cy="319622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2007682" y="5653623"/>
            <a:ext cx="2791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(ศัตรูพืชระบาด/โรคระบาด) 750 บาท/ไร่</a:t>
            </a:r>
          </a:p>
        </p:txBody>
      </p:sp>
      <p:sp>
        <p:nvSpPr>
          <p:cNvPr id="33" name="Rectangle 32"/>
          <p:cNvSpPr/>
          <p:nvPr/>
        </p:nvSpPr>
        <p:spPr>
          <a:xfrm>
            <a:off x="88367" y="5122591"/>
            <a:ext cx="1411042" cy="804029"/>
          </a:xfrm>
          <a:prstGeom prst="rect">
            <a:avLst/>
          </a:prstGeom>
          <a:solidFill>
            <a:srgbClr val="1E746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การคุ้มครอง</a:t>
            </a:r>
          </a:p>
          <a:p>
            <a:pPr algn="ctr"/>
            <a:r>
              <a:rPr lang="en-US" sz="2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Tier</a:t>
            </a:r>
            <a:r>
              <a:rPr lang="th-TH" sz="2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  <a:endParaRPr lang="th-TH" sz="2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741752" y="5075008"/>
            <a:ext cx="5272843" cy="947948"/>
          </a:xfrm>
          <a:prstGeom prst="rect">
            <a:avLst/>
          </a:prstGeom>
          <a:solidFill>
            <a:srgbClr val="49CF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7" name="Rectangle 36"/>
          <p:cNvSpPr/>
          <p:nvPr/>
        </p:nvSpPr>
        <p:spPr>
          <a:xfrm>
            <a:off x="6761699" y="5102483"/>
            <a:ext cx="1061848" cy="824137"/>
          </a:xfrm>
          <a:prstGeom prst="rect">
            <a:avLst/>
          </a:prstGeom>
          <a:solidFill>
            <a:srgbClr val="1E746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ส่วนเพิ่ม</a:t>
            </a:r>
            <a:endParaRPr lang="en-US" sz="24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ctr"/>
            <a:r>
              <a:rPr lang="en-US" sz="2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Tier</a:t>
            </a:r>
            <a:r>
              <a:rPr lang="th-TH" sz="2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0592" y="5139044"/>
            <a:ext cx="2235835" cy="334429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5406" y="5536096"/>
            <a:ext cx="419100" cy="390525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8346365" y="5573266"/>
            <a:ext cx="2791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(ศัตรูพืชระบาด/โรคระบาด) 120 บาท/ไร่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0153472" y="5163147"/>
            <a:ext cx="171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(7 ภัย) 240 บาท/ไร่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745C1B74-ED26-446B-82FA-F740F183203F}"/>
              </a:ext>
            </a:extLst>
          </p:cNvPr>
          <p:cNvSpPr/>
          <p:nvPr/>
        </p:nvSpPr>
        <p:spPr>
          <a:xfrm>
            <a:off x="2797944" y="3484876"/>
            <a:ext cx="2194989" cy="46896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DA5E84D6-8251-499B-A9D3-031F40083C2C}"/>
              </a:ext>
            </a:extLst>
          </p:cNvPr>
          <p:cNvSpPr/>
          <p:nvPr/>
        </p:nvSpPr>
        <p:spPr>
          <a:xfrm>
            <a:off x="2797944" y="4034861"/>
            <a:ext cx="2177898" cy="436144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8C2F7B08-63F4-472B-8E77-7D3FFF3310AD}"/>
              </a:ext>
            </a:extLst>
          </p:cNvPr>
          <p:cNvSpPr/>
          <p:nvPr/>
        </p:nvSpPr>
        <p:spPr>
          <a:xfrm>
            <a:off x="2779248" y="4568680"/>
            <a:ext cx="2196594" cy="457279"/>
          </a:xfrm>
          <a:prstGeom prst="round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954411"/>
              </p:ext>
            </p:extLst>
          </p:nvPr>
        </p:nvGraphicFramePr>
        <p:xfrm>
          <a:off x="41107" y="1101370"/>
          <a:ext cx="6703210" cy="3959283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74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75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69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58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85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7514">
                <a:tc gridSpan="5">
                  <a:txBody>
                    <a:bodyPr/>
                    <a:lstStyle/>
                    <a:p>
                      <a:pPr algn="ctr"/>
                      <a:r>
                        <a:rPr lang="th-TH" sz="2000" b="1" spc="3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การประกันภัยขั้นพื้นฐาน </a:t>
                      </a:r>
                    </a:p>
                    <a:p>
                      <a:pPr algn="ctr"/>
                      <a:r>
                        <a:rPr lang="th-TH" sz="2000" b="1" spc="3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en-US" sz="2000" b="1" spc="3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Tier</a:t>
                      </a:r>
                      <a:r>
                        <a:rPr lang="en-US" sz="2000" b="1" spc="300" baseline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1</a:t>
                      </a:r>
                      <a:r>
                        <a:rPr lang="th-TH" sz="2000" b="1" spc="3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2000" b="1" spc="3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B9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595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ผู้ซื้อประกัน</a:t>
                      </a: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พื้นที่เป้าหมาย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การจ่ายค่าเบี้ยประกัน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รัฐ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ธ.ก.ส.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67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เกษตรกรที่เป็นลูกค้าสินเชื่อของ</a:t>
                      </a:r>
                      <a:r>
                        <a:rPr lang="th-TH" sz="2000" b="1" baseline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ธ.ก.ส.</a:t>
                      </a: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1800" b="1" i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</a:t>
                      </a:r>
                      <a:r>
                        <a:rPr lang="en-US" sz="1800" b="1" i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 </a:t>
                      </a:r>
                      <a:r>
                        <a:rPr lang="th-TH" sz="1800" b="1" i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ล้านไร่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ทุกพื้นที่</a:t>
                      </a:r>
                      <a:r>
                        <a:rPr lang="th-TH" sz="2000" b="1" baseline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</a:t>
                      </a:r>
                      <a:r>
                        <a:rPr lang="th-TH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160 บาท/ไร่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941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ผู้ซื้อประกัน</a:t>
                      </a: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พื้นที่เป้าหมาย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การจ่ายค่าเบี้ยประกัน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รัฐ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เกษตรกร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4025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เกษตรกรทั่วไป /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ลูกค้าสินเชื่อของ</a:t>
                      </a:r>
                      <a:r>
                        <a:rPr lang="th-TH" sz="1800" b="1" baseline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ธ.ก.ส.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baseline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ที่ต้องการซื้อให้เต็มพื้นที่</a:t>
                      </a:r>
                      <a:endParaRPr lang="th-TH" sz="18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 </a:t>
                      </a:r>
                      <a:r>
                        <a:rPr lang="th-TH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หมื่นไร่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พื้นที่เสี่ยงต่ำ 150 บาท/ไร่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96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93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7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พื้นที่เสี่ยงปานกลาง  350 บาท/ไร่</a:t>
                      </a:r>
                      <a:endParaRPr lang="th-TH" sz="17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96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024718"/>
                  </a:ext>
                </a:extLst>
              </a:tr>
              <a:tr h="5523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พื้นที่เสี่ยงสูง 550 บาท/ไร่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96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081560"/>
                  </a:ext>
                </a:extLst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0274655"/>
              </p:ext>
            </p:extLst>
          </p:nvPr>
        </p:nvGraphicFramePr>
        <p:xfrm>
          <a:off x="6744318" y="1076491"/>
          <a:ext cx="5272843" cy="3957729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9333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395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5230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spc="3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การประกันภัยส่วนเพิ่ม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spc="3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en-US" sz="2000" b="1" spc="3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Tier</a:t>
                      </a:r>
                      <a:r>
                        <a:rPr lang="en-US" sz="2000" b="1" spc="300" baseline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000" b="1" spc="300" baseline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2000" b="1" spc="3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</a:t>
                      </a: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B9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89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พื้นที่เสี่ยงต่ำ         </a:t>
                      </a:r>
                      <a:r>
                        <a:rPr lang="th-TH" sz="2000" b="1" baseline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90 บาท/ไร่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เกษตรกรรับผิดชอบ</a:t>
                      </a:r>
                    </a:p>
                    <a:p>
                      <a:pPr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ค่าเบี้ยประกัน</a:t>
                      </a:r>
                    </a:p>
                    <a:p>
                      <a:pPr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เป้าหมาย</a:t>
                      </a:r>
                    </a:p>
                    <a:p>
                      <a:pPr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 หมื่นไร่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95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พื้นที่เสี่ยงปานกลาง  100 บาท/ไร่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6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0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พื้นที่เสี่ยงสูง         110 บาท/ไร่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2" name="TextBox 41">
            <a:extLst>
              <a:ext uri="{FF2B5EF4-FFF2-40B4-BE49-F238E27FC236}">
                <a16:creationId xmlns:a16="http://schemas.microsoft.com/office/drawing/2014/main" id="{9F4D7D1E-1BC8-4C07-9FCA-F55C5B048AD5}"/>
              </a:ext>
            </a:extLst>
          </p:cNvPr>
          <p:cNvSpPr txBox="1"/>
          <p:nvPr/>
        </p:nvSpPr>
        <p:spPr>
          <a:xfrm>
            <a:off x="5071957" y="6117383"/>
            <a:ext cx="3379484" cy="6924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13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7 </a:t>
            </a:r>
            <a:r>
              <a:rPr lang="th-TH" sz="13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ภัย </a:t>
            </a:r>
            <a:r>
              <a:rPr lang="en-US" sz="13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13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1.น้ำท่วมหรือฝนตกหนัก  2.ภัยแล้ง ฝนแล้งหรือฝนทิ้งช่วง </a:t>
            </a:r>
            <a:endParaRPr lang="en-US" sz="13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13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3. ภัยอากาศหนาว หรือน้ำค้างแข็ง 4.ลมพายุหรือพายุไต้ฝุ่น </a:t>
            </a:r>
            <a:endParaRPr lang="en-US" sz="13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13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5.ลูกเห็บ  6.ไฟไหม้  7.ภัยช้างป่า 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4CF472D-5E77-4A5C-909E-7ADB8E9CB52B}"/>
              </a:ext>
            </a:extLst>
          </p:cNvPr>
          <p:cNvSpPr/>
          <p:nvPr/>
        </p:nvSpPr>
        <p:spPr>
          <a:xfrm>
            <a:off x="46514" y="6109932"/>
            <a:ext cx="4946419" cy="72151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b="1" cap="small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ระยะเวลาการจำหน่ายตั้งแต่วันที่คณะรัฐมนตรีมีมติให้ความเห็นชอบโครงการฯ และสิ้นสุด ดังนี้</a:t>
            </a:r>
          </a:p>
          <a:p>
            <a:r>
              <a:rPr lang="en-US" sz="1400" b="1" cap="small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  <a:r>
              <a:rPr lang="th-TH" sz="1400" b="1" cap="small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 ข้าวโพดเลี้ยงสัตว์ฤดูฝน ไม่เกินวันที่ 31 พ.ค.64</a:t>
            </a:r>
          </a:p>
          <a:p>
            <a:r>
              <a:rPr lang="th-TH" sz="1400" b="1" cap="small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2) ข้าวโพดเลี้ยงสัตว์ฤดูแล้ง ไม่เกินวันที่ 15 ม.ค.65</a:t>
            </a:r>
          </a:p>
        </p:txBody>
      </p:sp>
    </p:spTree>
    <p:extLst>
      <p:ext uri="{BB962C8B-B14F-4D97-AF65-F5344CB8AC3E}">
        <p14:creationId xmlns:p14="http://schemas.microsoft.com/office/powerpoint/2010/main" val="842847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>
          <a:defRPr cap="small" dirty="0">
            <a:latin typeface="TH SarabunPSK" panose="020B0500040200020003" pitchFamily="34" charset="-34"/>
            <a:cs typeface="TH SarabunPSK" panose="020B0500040200020003" pitchFamily="34" charset="-34"/>
          </a:defRPr>
        </a:defPPr>
      </a:lstStyle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1166</TotalTime>
  <Words>653</Words>
  <Application>Microsoft Office PowerPoint</Application>
  <PresentationFormat>Widescreen</PresentationFormat>
  <Paragraphs>116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TH Sarabun New</vt:lpstr>
      <vt:lpstr>TH SarabunIT๙</vt:lpstr>
      <vt:lpstr>TH SarabunPSK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doae</cp:lastModifiedBy>
  <cp:revision>84</cp:revision>
  <cp:lastPrinted>2020-05-13T04:52:41Z</cp:lastPrinted>
  <dcterms:created xsi:type="dcterms:W3CDTF">2020-04-24T05:00:22Z</dcterms:created>
  <dcterms:modified xsi:type="dcterms:W3CDTF">2021-06-08T08:58:08Z</dcterms:modified>
</cp:coreProperties>
</file>